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6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464" y="-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">
          <a:xfrm>
            <a:off x="0" y="0"/>
            <a:ext cx="9144000" cy="3822192"/>
          </a:xfrm>
          <a:prstGeom prst="rect">
            <a:avLst/>
          </a:prstGeom>
          <a:gradFill>
            <a:gsLst>
              <a:gs pos="0">
                <a:schemeClr val="accent3"/>
              </a:gs>
              <a:gs pos="10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55648" y="6400800"/>
            <a:ext cx="2133600" cy="365125"/>
          </a:xfrm>
        </p:spPr>
        <p:txBody>
          <a:bodyPr/>
          <a:lstStyle/>
          <a:p>
            <a:fld id="{F314A5A7-4BE3-4CD8-AD7D-4A0DC4F4842D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400800"/>
            <a:ext cx="2895600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1152" y="6400800"/>
            <a:ext cx="2133600" cy="365125"/>
          </a:xfrm>
        </p:spPr>
        <p:txBody>
          <a:bodyPr/>
          <a:lstStyle/>
          <a:p>
            <a:fld id="{2EBBA11B-17A7-44E1-ADCA-2219D8C55808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Rectangle 7"/>
          <p:cNvSpPr/>
          <p:nvPr/>
        </p:nvSpPr>
        <p:spPr bwMode="gray">
          <a:xfrm>
            <a:off x="1718336" y="2798064"/>
            <a:ext cx="7425663" cy="1024128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/>
          <p:cNvSpPr/>
          <p:nvPr/>
        </p:nvSpPr>
        <p:spPr bwMode="gray">
          <a:xfrm rot="16200000">
            <a:off x="600496" y="2697480"/>
            <a:ext cx="1024128" cy="1225296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gray">
          <a:xfrm>
            <a:off x="0" y="3819185"/>
            <a:ext cx="1728216" cy="1024128"/>
          </a:xfrm>
          <a:prstGeom prst="rect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/>
          <p:cNvSpPr/>
          <p:nvPr/>
        </p:nvSpPr>
        <p:spPr bwMode="gray">
          <a:xfrm rot="5400000">
            <a:off x="1828800" y="3718600"/>
            <a:ext cx="1024128" cy="1225296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47"/>
          <p:cNvGrpSpPr/>
          <p:nvPr/>
        </p:nvGrpSpPr>
        <p:grpSpPr bwMode="gray">
          <a:xfrm>
            <a:off x="1754222" y="0"/>
            <a:ext cx="1181656" cy="3815366"/>
            <a:chOff x="1754222" y="0"/>
            <a:chExt cx="1181656" cy="3815366"/>
          </a:xfrm>
        </p:grpSpPr>
        <p:grpSp>
          <p:nvGrpSpPr>
            <p:cNvPr id="23" name="Group 11"/>
            <p:cNvGrpSpPr/>
            <p:nvPr userDrawn="1"/>
          </p:nvGrpSpPr>
          <p:grpSpPr bwMode="gray">
            <a:xfrm>
              <a:off x="1754222" y="0"/>
              <a:ext cx="340408" cy="3815366"/>
              <a:chOff x="702662" y="-3778"/>
              <a:chExt cx="340408" cy="1581912"/>
            </a:xfrm>
          </p:grpSpPr>
          <p:cxnSp>
            <p:nvCxnSpPr>
              <p:cNvPr id="13" name="Straight Connector 12"/>
              <p:cNvCxnSpPr/>
              <p:nvPr userDrawn="1"/>
            </p:nvCxnSpPr>
            <p:spPr bwMode="gray">
              <a:xfrm rot="5400000">
                <a:off x="-87500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 userDrawn="1"/>
            </p:nvCxnSpPr>
            <p:spPr bwMode="gray">
              <a:xfrm rot="5400000">
                <a:off x="251320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 userDrawn="1"/>
            </p:nvCxnSpPr>
            <p:spPr bwMode="gray">
              <a:xfrm rot="5400000">
                <a:off x="-49256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 userDrawn="1"/>
            </p:nvCxnSpPr>
            <p:spPr bwMode="gray">
              <a:xfrm rot="5400000">
                <a:off x="-11011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 userDrawn="1"/>
            </p:nvCxnSpPr>
            <p:spPr bwMode="gray">
              <a:xfrm rot="5400000">
                <a:off x="27235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 userDrawn="1"/>
            </p:nvCxnSpPr>
            <p:spPr bwMode="gray">
              <a:xfrm rot="5400000">
                <a:off x="65479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 userDrawn="1"/>
            </p:nvCxnSpPr>
            <p:spPr bwMode="gray">
              <a:xfrm rot="5400000">
                <a:off x="103724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 userDrawn="1"/>
            </p:nvCxnSpPr>
            <p:spPr bwMode="gray">
              <a:xfrm rot="5400000">
                <a:off x="141968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 userDrawn="1"/>
            </p:nvCxnSpPr>
            <p:spPr bwMode="gray">
              <a:xfrm rot="5400000">
                <a:off x="180214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 userDrawn="1"/>
            </p:nvCxnSpPr>
            <p:spPr bwMode="gray">
              <a:xfrm rot="5400000">
                <a:off x="218458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22"/>
            <p:cNvGrpSpPr/>
            <p:nvPr userDrawn="1"/>
          </p:nvGrpSpPr>
          <p:grpSpPr bwMode="gray">
            <a:xfrm>
              <a:off x="2138270" y="0"/>
              <a:ext cx="340408" cy="3815366"/>
              <a:chOff x="702662" y="-3778"/>
              <a:chExt cx="340408" cy="1581912"/>
            </a:xfrm>
          </p:grpSpPr>
          <p:cxnSp>
            <p:nvCxnSpPr>
              <p:cNvPr id="24" name="Straight Connector 23"/>
              <p:cNvCxnSpPr/>
              <p:nvPr userDrawn="1"/>
            </p:nvCxnSpPr>
            <p:spPr bwMode="gray">
              <a:xfrm rot="5400000">
                <a:off x="-87500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 userDrawn="1"/>
            </p:nvCxnSpPr>
            <p:spPr bwMode="gray">
              <a:xfrm rot="5400000">
                <a:off x="251320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 userDrawn="1"/>
            </p:nvCxnSpPr>
            <p:spPr bwMode="gray">
              <a:xfrm rot="5400000">
                <a:off x="-49256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 userDrawn="1"/>
            </p:nvCxnSpPr>
            <p:spPr bwMode="gray">
              <a:xfrm rot="5400000">
                <a:off x="-11011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 userDrawn="1"/>
            </p:nvCxnSpPr>
            <p:spPr bwMode="gray">
              <a:xfrm rot="5400000">
                <a:off x="27235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 userDrawn="1"/>
            </p:nvCxnSpPr>
            <p:spPr bwMode="gray">
              <a:xfrm rot="5400000">
                <a:off x="65479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 userDrawn="1"/>
            </p:nvCxnSpPr>
            <p:spPr bwMode="gray">
              <a:xfrm rot="5400000">
                <a:off x="103724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 userDrawn="1"/>
            </p:nvCxnSpPr>
            <p:spPr bwMode="gray">
              <a:xfrm rot="5400000">
                <a:off x="141968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 userDrawn="1"/>
            </p:nvCxnSpPr>
            <p:spPr bwMode="gray">
              <a:xfrm rot="5400000">
                <a:off x="180214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 userDrawn="1"/>
            </p:nvCxnSpPr>
            <p:spPr bwMode="gray">
              <a:xfrm rot="5400000">
                <a:off x="218458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Group 46"/>
            <p:cNvGrpSpPr/>
            <p:nvPr userDrawn="1"/>
          </p:nvGrpSpPr>
          <p:grpSpPr bwMode="gray">
            <a:xfrm>
              <a:off x="2522318" y="0"/>
              <a:ext cx="413560" cy="3815366"/>
              <a:chOff x="2522318" y="0"/>
              <a:chExt cx="413560" cy="3815366"/>
            </a:xfrm>
          </p:grpSpPr>
          <p:cxnSp>
            <p:nvCxnSpPr>
              <p:cNvPr id="35" name="Straight Connector 34"/>
              <p:cNvCxnSpPr/>
              <p:nvPr userDrawn="1"/>
            </p:nvCxnSpPr>
            <p:spPr bwMode="gray">
              <a:xfrm rot="5400000">
                <a:off x="615429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 userDrawn="1"/>
            </p:nvCxnSpPr>
            <p:spPr bwMode="gray">
              <a:xfrm rot="5400000">
                <a:off x="954249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 userDrawn="1"/>
            </p:nvCxnSpPr>
            <p:spPr bwMode="gray">
              <a:xfrm rot="5400000">
                <a:off x="653673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 userDrawn="1"/>
            </p:nvCxnSpPr>
            <p:spPr bwMode="gray">
              <a:xfrm rot="5400000">
                <a:off x="691918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 userDrawn="1"/>
            </p:nvCxnSpPr>
            <p:spPr bwMode="gray">
              <a:xfrm rot="5400000">
                <a:off x="730164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 userDrawn="1"/>
            </p:nvCxnSpPr>
            <p:spPr bwMode="gray">
              <a:xfrm rot="5400000">
                <a:off x="768408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 userDrawn="1"/>
            </p:nvCxnSpPr>
            <p:spPr bwMode="gray">
              <a:xfrm rot="5400000">
                <a:off x="806653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 userDrawn="1"/>
            </p:nvCxnSpPr>
            <p:spPr bwMode="gray">
              <a:xfrm rot="5400000">
                <a:off x="844897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 userDrawn="1"/>
            </p:nvCxnSpPr>
            <p:spPr bwMode="gray">
              <a:xfrm rot="5400000">
                <a:off x="883143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 userDrawn="1"/>
            </p:nvCxnSpPr>
            <p:spPr bwMode="gray">
              <a:xfrm rot="5400000">
                <a:off x="921387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 userDrawn="1"/>
            </p:nvCxnSpPr>
            <p:spPr bwMode="gray">
              <a:xfrm rot="5400000">
                <a:off x="1027401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 userDrawn="1"/>
            </p:nvCxnSpPr>
            <p:spPr bwMode="gray">
              <a:xfrm rot="5400000">
                <a:off x="994539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" name="Group 48"/>
          <p:cNvGrpSpPr/>
          <p:nvPr/>
        </p:nvGrpSpPr>
        <p:grpSpPr bwMode="invGray">
          <a:xfrm>
            <a:off x="504542" y="3825240"/>
            <a:ext cx="1181656" cy="3032760"/>
            <a:chOff x="1754222" y="0"/>
            <a:chExt cx="1181656" cy="3815366"/>
          </a:xfrm>
        </p:grpSpPr>
        <p:grpSp>
          <p:nvGrpSpPr>
            <p:cNvPr id="49" name="Group 11"/>
            <p:cNvGrpSpPr/>
            <p:nvPr userDrawn="1"/>
          </p:nvGrpSpPr>
          <p:grpSpPr bwMode="invGray">
            <a:xfrm>
              <a:off x="1754222" y="0"/>
              <a:ext cx="340408" cy="3815366"/>
              <a:chOff x="702662" y="-3778"/>
              <a:chExt cx="340408" cy="1581912"/>
            </a:xfrm>
          </p:grpSpPr>
          <p:cxnSp>
            <p:nvCxnSpPr>
              <p:cNvPr id="75" name="Straight Connector 74"/>
              <p:cNvCxnSpPr/>
              <p:nvPr userDrawn="1"/>
            </p:nvCxnSpPr>
            <p:spPr bwMode="invGray">
              <a:xfrm rot="5400000">
                <a:off x="-87500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 userDrawn="1"/>
            </p:nvCxnSpPr>
            <p:spPr bwMode="invGray">
              <a:xfrm rot="5400000">
                <a:off x="251320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 userDrawn="1"/>
            </p:nvCxnSpPr>
            <p:spPr bwMode="invGray">
              <a:xfrm rot="5400000">
                <a:off x="-49256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 userDrawn="1"/>
            </p:nvCxnSpPr>
            <p:spPr bwMode="invGray">
              <a:xfrm rot="5400000">
                <a:off x="-11011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 userDrawn="1"/>
            </p:nvCxnSpPr>
            <p:spPr bwMode="invGray">
              <a:xfrm rot="5400000">
                <a:off x="27235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 userDrawn="1"/>
            </p:nvCxnSpPr>
            <p:spPr bwMode="invGray">
              <a:xfrm rot="5400000">
                <a:off x="65479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 userDrawn="1"/>
            </p:nvCxnSpPr>
            <p:spPr bwMode="invGray">
              <a:xfrm rot="5400000">
                <a:off x="103724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 userDrawn="1"/>
            </p:nvCxnSpPr>
            <p:spPr bwMode="invGray">
              <a:xfrm rot="5400000">
                <a:off x="141968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 userDrawn="1"/>
            </p:nvCxnSpPr>
            <p:spPr bwMode="invGray">
              <a:xfrm rot="5400000">
                <a:off x="180214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 userDrawn="1"/>
            </p:nvCxnSpPr>
            <p:spPr bwMode="invGray">
              <a:xfrm rot="5400000">
                <a:off x="218458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22"/>
            <p:cNvGrpSpPr/>
            <p:nvPr userDrawn="1"/>
          </p:nvGrpSpPr>
          <p:grpSpPr bwMode="invGray">
            <a:xfrm>
              <a:off x="2138270" y="0"/>
              <a:ext cx="340408" cy="3815366"/>
              <a:chOff x="702662" y="-3778"/>
              <a:chExt cx="340408" cy="1581912"/>
            </a:xfrm>
          </p:grpSpPr>
          <p:cxnSp>
            <p:nvCxnSpPr>
              <p:cNvPr id="65" name="Straight Connector 64"/>
              <p:cNvCxnSpPr/>
              <p:nvPr userDrawn="1"/>
            </p:nvCxnSpPr>
            <p:spPr bwMode="invGray">
              <a:xfrm rot="5400000">
                <a:off x="-87500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 userDrawn="1"/>
            </p:nvCxnSpPr>
            <p:spPr bwMode="invGray">
              <a:xfrm rot="5400000">
                <a:off x="251320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 userDrawn="1"/>
            </p:nvCxnSpPr>
            <p:spPr bwMode="invGray">
              <a:xfrm rot="5400000">
                <a:off x="-49256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 userDrawn="1"/>
            </p:nvCxnSpPr>
            <p:spPr bwMode="invGray">
              <a:xfrm rot="5400000">
                <a:off x="-11011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 userDrawn="1"/>
            </p:nvCxnSpPr>
            <p:spPr bwMode="invGray">
              <a:xfrm rot="5400000">
                <a:off x="27235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 userDrawn="1"/>
            </p:nvCxnSpPr>
            <p:spPr bwMode="invGray">
              <a:xfrm rot="5400000">
                <a:off x="65479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 userDrawn="1"/>
            </p:nvCxnSpPr>
            <p:spPr bwMode="invGray">
              <a:xfrm rot="5400000">
                <a:off x="103724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 userDrawn="1"/>
            </p:nvCxnSpPr>
            <p:spPr bwMode="invGray">
              <a:xfrm rot="5400000">
                <a:off x="141968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 userDrawn="1"/>
            </p:nvCxnSpPr>
            <p:spPr bwMode="invGray">
              <a:xfrm rot="5400000">
                <a:off x="180214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 userDrawn="1"/>
            </p:nvCxnSpPr>
            <p:spPr bwMode="invGray">
              <a:xfrm rot="5400000">
                <a:off x="218458" y="786384"/>
                <a:ext cx="1581912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46"/>
            <p:cNvGrpSpPr/>
            <p:nvPr userDrawn="1"/>
          </p:nvGrpSpPr>
          <p:grpSpPr bwMode="invGray">
            <a:xfrm>
              <a:off x="2522318" y="0"/>
              <a:ext cx="413560" cy="3815366"/>
              <a:chOff x="2522318" y="0"/>
              <a:chExt cx="413560" cy="3815366"/>
            </a:xfrm>
          </p:grpSpPr>
          <p:cxnSp>
            <p:nvCxnSpPr>
              <p:cNvPr id="53" name="Straight Connector 52"/>
              <p:cNvCxnSpPr/>
              <p:nvPr userDrawn="1"/>
            </p:nvCxnSpPr>
            <p:spPr bwMode="invGray">
              <a:xfrm rot="5400000">
                <a:off x="615429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 userDrawn="1"/>
            </p:nvCxnSpPr>
            <p:spPr bwMode="invGray">
              <a:xfrm rot="5400000">
                <a:off x="954249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 userDrawn="1"/>
            </p:nvCxnSpPr>
            <p:spPr bwMode="invGray">
              <a:xfrm rot="5400000">
                <a:off x="653673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 userDrawn="1"/>
            </p:nvCxnSpPr>
            <p:spPr bwMode="invGray">
              <a:xfrm rot="5400000">
                <a:off x="691918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 userDrawn="1"/>
            </p:nvCxnSpPr>
            <p:spPr bwMode="invGray">
              <a:xfrm rot="5400000">
                <a:off x="730164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 userDrawn="1"/>
            </p:nvCxnSpPr>
            <p:spPr bwMode="invGray">
              <a:xfrm rot="5400000">
                <a:off x="768408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 userDrawn="1"/>
            </p:nvCxnSpPr>
            <p:spPr bwMode="invGray">
              <a:xfrm rot="5400000">
                <a:off x="806653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 userDrawn="1"/>
            </p:nvCxnSpPr>
            <p:spPr bwMode="invGray">
              <a:xfrm rot="5400000">
                <a:off x="844897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 userDrawn="1"/>
            </p:nvCxnSpPr>
            <p:spPr bwMode="invGray">
              <a:xfrm rot="5400000">
                <a:off x="883143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 userDrawn="1"/>
            </p:nvCxnSpPr>
            <p:spPr bwMode="invGray">
              <a:xfrm rot="5400000">
                <a:off x="921387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 userDrawn="1"/>
            </p:nvCxnSpPr>
            <p:spPr bwMode="invGray">
              <a:xfrm rot="5400000">
                <a:off x="1027401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 userDrawn="1"/>
            </p:nvCxnSpPr>
            <p:spPr bwMode="invGray">
              <a:xfrm rot="5400000">
                <a:off x="994539" y="1906889"/>
                <a:ext cx="3815366" cy="1588"/>
              </a:xfrm>
              <a:prstGeom prst="line">
                <a:avLst/>
              </a:prstGeom>
              <a:ln w="9525">
                <a:solidFill>
                  <a:srgbClr val="FFFFFF">
                    <a:alpha val="30196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2862072" y="3959352"/>
            <a:ext cx="6245352" cy="1472184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">
          <a:xfrm>
            <a:off x="2980944" y="2816352"/>
            <a:ext cx="5897880" cy="960120"/>
          </a:xfrm>
        </p:spPr>
        <p:txBody>
          <a:bodyPr anchor="b"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grpSp>
        <p:nvGrpSpPr>
          <p:cNvPr id="52" name="Group 87"/>
          <p:cNvGrpSpPr/>
          <p:nvPr/>
        </p:nvGrpSpPr>
        <p:grpSpPr bwMode="gray">
          <a:xfrm>
            <a:off x="8147304" y="2587752"/>
            <a:ext cx="640080" cy="118872"/>
            <a:chOff x="8147304" y="2587752"/>
            <a:chExt cx="640080" cy="118872"/>
          </a:xfrm>
        </p:grpSpPr>
        <p:sp>
          <p:nvSpPr>
            <p:cNvPr id="85" name="Rectangle 84"/>
            <p:cNvSpPr/>
            <p:nvPr userDrawn="1"/>
          </p:nvSpPr>
          <p:spPr bwMode="gray">
            <a:xfrm>
              <a:off x="8147304" y="2587752"/>
              <a:ext cx="118872" cy="118872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 userDrawn="1"/>
          </p:nvSpPr>
          <p:spPr bwMode="gray">
            <a:xfrm>
              <a:off x="8412480" y="2587752"/>
              <a:ext cx="118872" cy="118872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 userDrawn="1"/>
          </p:nvSpPr>
          <p:spPr bwMode="gray">
            <a:xfrm>
              <a:off x="8668512" y="2587752"/>
              <a:ext cx="118872" cy="118872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4A5A7-4BE3-4CD8-AD7D-4A0DC4F4842D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BA11B-17A7-44E1-ADCA-2219D8C558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7472" y="457200"/>
            <a:ext cx="6291072" cy="546811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 rot="16200000">
            <a:off x="3787141" y="2999232"/>
            <a:ext cx="6355080" cy="36576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Triangle 7"/>
          <p:cNvSpPr/>
          <p:nvPr/>
        </p:nvSpPr>
        <p:spPr bwMode="ltGray">
          <a:xfrm rot="10800000">
            <a:off x="6786373" y="6355080"/>
            <a:ext cx="365760" cy="36576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/>
          <p:cNvSpPr/>
          <p:nvPr/>
        </p:nvSpPr>
        <p:spPr bwMode="ltGray">
          <a:xfrm>
            <a:off x="7142989" y="5980176"/>
            <a:ext cx="374904" cy="374904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 rot="16200000">
            <a:off x="7078981" y="6419088"/>
            <a:ext cx="502920" cy="374904"/>
          </a:xfrm>
          <a:prstGeom prst="rect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 bwMode="invGray">
          <a:xfrm rot="5400000">
            <a:off x="7962938" y="5539777"/>
            <a:ext cx="356616" cy="2005509"/>
            <a:chOff x="702662" y="-3778"/>
            <a:chExt cx="340408" cy="1581912"/>
          </a:xfrm>
        </p:grpSpPr>
        <p:cxnSp>
          <p:nvCxnSpPr>
            <p:cNvPr id="12" name="Straight Connector 11"/>
            <p:cNvCxnSpPr/>
            <p:nvPr userDrawn="1"/>
          </p:nvCxnSpPr>
          <p:spPr bwMode="invGray">
            <a:xfrm rot="5400000">
              <a:off x="-87500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 userDrawn="1"/>
          </p:nvCxnSpPr>
          <p:spPr bwMode="invGray">
            <a:xfrm rot="5400000">
              <a:off x="251320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 bwMode="invGray">
            <a:xfrm rot="5400000">
              <a:off x="-49256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 bwMode="invGray">
            <a:xfrm rot="5400000">
              <a:off x="-11011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 bwMode="invGray">
            <a:xfrm rot="5400000">
              <a:off x="27235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 bwMode="invGray">
            <a:xfrm rot="5400000">
              <a:off x="65479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 bwMode="invGray">
            <a:xfrm rot="5400000">
              <a:off x="103724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 bwMode="invGray">
            <a:xfrm rot="5400000">
              <a:off x="141968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 userDrawn="1"/>
          </p:nvCxnSpPr>
          <p:spPr bwMode="invGray">
            <a:xfrm rot="5400000">
              <a:off x="180214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 userDrawn="1"/>
          </p:nvCxnSpPr>
          <p:spPr bwMode="invGray">
            <a:xfrm rot="5400000">
              <a:off x="218458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 bwMode="invGray">
          <a:xfrm rot="5400000">
            <a:off x="3392340" y="2596980"/>
            <a:ext cx="356616" cy="7141296"/>
            <a:chOff x="702662" y="-3778"/>
            <a:chExt cx="340408" cy="1581912"/>
          </a:xfrm>
        </p:grpSpPr>
        <p:cxnSp>
          <p:nvCxnSpPr>
            <p:cNvPr id="23" name="Straight Connector 22"/>
            <p:cNvCxnSpPr/>
            <p:nvPr userDrawn="1"/>
          </p:nvCxnSpPr>
          <p:spPr bwMode="invGray">
            <a:xfrm rot="5400000">
              <a:off x="-87500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 userDrawn="1"/>
          </p:nvCxnSpPr>
          <p:spPr bwMode="invGray">
            <a:xfrm rot="5400000">
              <a:off x="251320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 userDrawn="1"/>
          </p:nvCxnSpPr>
          <p:spPr bwMode="invGray">
            <a:xfrm rot="5400000">
              <a:off x="-49256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 userDrawn="1"/>
          </p:nvCxnSpPr>
          <p:spPr bwMode="invGray">
            <a:xfrm rot="5400000">
              <a:off x="-11011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 userDrawn="1"/>
          </p:nvCxnSpPr>
          <p:spPr bwMode="invGray">
            <a:xfrm rot="5400000">
              <a:off x="27235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 userDrawn="1"/>
          </p:nvCxnSpPr>
          <p:spPr bwMode="invGray">
            <a:xfrm rot="5400000">
              <a:off x="65479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 userDrawn="1"/>
          </p:nvCxnSpPr>
          <p:spPr bwMode="invGray">
            <a:xfrm rot="5400000">
              <a:off x="103724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 userDrawn="1"/>
          </p:nvCxnSpPr>
          <p:spPr bwMode="invGray">
            <a:xfrm rot="5400000">
              <a:off x="141968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 userDrawn="1"/>
          </p:nvCxnSpPr>
          <p:spPr bwMode="invGray">
            <a:xfrm rot="5400000">
              <a:off x="180214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 userDrawn="1"/>
          </p:nvCxnSpPr>
          <p:spPr bwMode="invGray">
            <a:xfrm rot="5400000">
              <a:off x="218458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78040" y="384048"/>
            <a:ext cx="1746504" cy="555040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84048" y="6400800"/>
            <a:ext cx="2133600" cy="365125"/>
          </a:xfrm>
        </p:spPr>
        <p:txBody>
          <a:bodyPr/>
          <a:lstStyle/>
          <a:p>
            <a:fld id="{F314A5A7-4BE3-4CD8-AD7D-4A0DC4F4842D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400800"/>
            <a:ext cx="3584448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17232" y="6400800"/>
            <a:ext cx="914400" cy="365125"/>
          </a:xfrm>
        </p:spPr>
        <p:txBody>
          <a:bodyPr/>
          <a:lstStyle/>
          <a:p>
            <a:fld id="{2EBBA11B-17A7-44E1-ADCA-2219D8C558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4A5A7-4BE3-4CD8-AD7D-4A0DC4F4842D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BA11B-17A7-44E1-ADCA-2219D8C558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496312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4A5A7-4BE3-4CD8-AD7D-4A0DC4F4842D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BA11B-17A7-44E1-ADCA-2219D8C55808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11" name="Group 32"/>
          <p:cNvGrpSpPr/>
          <p:nvPr/>
        </p:nvGrpSpPr>
        <p:grpSpPr bwMode="ltGray">
          <a:xfrm>
            <a:off x="0" y="4041648"/>
            <a:ext cx="9153144" cy="740664"/>
            <a:chOff x="0" y="1216152"/>
            <a:chExt cx="9153144" cy="740664"/>
          </a:xfrm>
        </p:grpSpPr>
        <p:sp>
          <p:nvSpPr>
            <p:cNvPr id="7" name="Rectangle 6"/>
            <p:cNvSpPr/>
            <p:nvPr userDrawn="1"/>
          </p:nvSpPr>
          <p:spPr bwMode="ltGray">
            <a:xfrm>
              <a:off x="685800" y="1216152"/>
              <a:ext cx="8467344" cy="365760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shade val="30000"/>
                    <a:satMod val="115000"/>
                  </a:schemeClr>
                </a:gs>
                <a:gs pos="50000">
                  <a:schemeClr val="accent2">
                    <a:shade val="67500"/>
                    <a:satMod val="115000"/>
                  </a:schemeClr>
                </a:gs>
                <a:gs pos="100000">
                  <a:schemeClr val="accent2">
                    <a:shade val="100000"/>
                    <a:satMod val="115000"/>
                  </a:schemeClr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 userDrawn="1"/>
          </p:nvSpPr>
          <p:spPr bwMode="ltGray">
            <a:xfrm>
              <a:off x="0" y="1581912"/>
              <a:ext cx="685800" cy="374904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shade val="30000"/>
                    <a:satMod val="115000"/>
                  </a:schemeClr>
                </a:gs>
                <a:gs pos="50000">
                  <a:schemeClr val="accent4">
                    <a:shade val="67500"/>
                    <a:satMod val="115000"/>
                  </a:schemeClr>
                </a:gs>
                <a:gs pos="100000">
                  <a:schemeClr val="accent4">
                    <a:shade val="100000"/>
                    <a:satMod val="115000"/>
                  </a:schemeClr>
                </a:gs>
              </a:gsLst>
              <a:path path="circle">
                <a:fillToRect l="100000" b="100000"/>
              </a:path>
              <a:tileRect t="-100000" r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ight Triangle 8"/>
            <p:cNvSpPr/>
            <p:nvPr userDrawn="1"/>
          </p:nvSpPr>
          <p:spPr bwMode="ltGray">
            <a:xfrm rot="5400000">
              <a:off x="685800" y="1581912"/>
              <a:ext cx="374904" cy="374904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ight Triangle 9"/>
            <p:cNvSpPr/>
            <p:nvPr userDrawn="1"/>
          </p:nvSpPr>
          <p:spPr bwMode="ltGray">
            <a:xfrm rot="16200000">
              <a:off x="320040" y="1216152"/>
              <a:ext cx="365760" cy="36576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10"/>
          <p:cNvGrpSpPr/>
          <p:nvPr/>
        </p:nvGrpSpPr>
        <p:grpSpPr>
          <a:xfrm>
            <a:off x="702662" y="-3778"/>
            <a:ext cx="340408" cy="4394803"/>
            <a:chOff x="702662" y="-3778"/>
            <a:chExt cx="340408" cy="1581912"/>
          </a:xfrm>
        </p:grpSpPr>
        <p:cxnSp>
          <p:nvCxnSpPr>
            <p:cNvPr id="12" name="Straight Connector 11"/>
            <p:cNvCxnSpPr/>
            <p:nvPr userDrawn="1"/>
          </p:nvCxnSpPr>
          <p:spPr>
            <a:xfrm rot="5400000">
              <a:off x="-87500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 userDrawn="1"/>
          </p:nvCxnSpPr>
          <p:spPr>
            <a:xfrm rot="5400000">
              <a:off x="251320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 rot="5400000">
              <a:off x="-49256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 rot="5400000">
              <a:off x="-11011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 rot="5400000">
              <a:off x="27235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 rot="5400000">
              <a:off x="65479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>
            <a:xfrm rot="5400000">
              <a:off x="103724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 rot="5400000">
              <a:off x="141968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 userDrawn="1"/>
          </p:nvCxnSpPr>
          <p:spPr>
            <a:xfrm rot="5400000">
              <a:off x="180214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 userDrawn="1"/>
          </p:nvCxnSpPr>
          <p:spPr>
            <a:xfrm rot="5400000">
              <a:off x="218458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21"/>
          <p:cNvGrpSpPr/>
          <p:nvPr/>
        </p:nvGrpSpPr>
        <p:grpSpPr>
          <a:xfrm>
            <a:off x="323615" y="4419600"/>
            <a:ext cx="340408" cy="2429255"/>
            <a:chOff x="702662" y="-3778"/>
            <a:chExt cx="340408" cy="1581912"/>
          </a:xfrm>
        </p:grpSpPr>
        <p:cxnSp>
          <p:nvCxnSpPr>
            <p:cNvPr id="23" name="Straight Connector 22"/>
            <p:cNvCxnSpPr/>
            <p:nvPr userDrawn="1"/>
          </p:nvCxnSpPr>
          <p:spPr>
            <a:xfrm rot="5400000">
              <a:off x="-87500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 userDrawn="1"/>
          </p:nvCxnSpPr>
          <p:spPr>
            <a:xfrm rot="5400000">
              <a:off x="251320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 userDrawn="1"/>
          </p:nvCxnSpPr>
          <p:spPr>
            <a:xfrm rot="5400000">
              <a:off x="-49256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 userDrawn="1"/>
          </p:nvCxnSpPr>
          <p:spPr>
            <a:xfrm rot="5400000">
              <a:off x="-11011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 userDrawn="1"/>
          </p:nvCxnSpPr>
          <p:spPr>
            <a:xfrm rot="5400000">
              <a:off x="27235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 userDrawn="1"/>
          </p:nvCxnSpPr>
          <p:spPr>
            <a:xfrm rot="5400000">
              <a:off x="65479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 userDrawn="1"/>
          </p:nvCxnSpPr>
          <p:spPr>
            <a:xfrm rot="5400000">
              <a:off x="103724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 userDrawn="1"/>
          </p:nvCxnSpPr>
          <p:spPr>
            <a:xfrm rot="5400000">
              <a:off x="141968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 userDrawn="1"/>
          </p:nvCxnSpPr>
          <p:spPr>
            <a:xfrm rot="5400000">
              <a:off x="180214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 userDrawn="1"/>
          </p:nvCxnSpPr>
          <p:spPr>
            <a:xfrm rot="5400000">
              <a:off x="218458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 bwMode="gray">
          <a:xfrm>
            <a:off x="8147304" y="4169664"/>
            <a:ext cx="640080" cy="118872"/>
            <a:chOff x="8147304" y="2587752"/>
            <a:chExt cx="640080" cy="118872"/>
          </a:xfrm>
        </p:grpSpPr>
        <p:sp>
          <p:nvSpPr>
            <p:cNvPr id="35" name="Rectangle 34"/>
            <p:cNvSpPr/>
            <p:nvPr userDrawn="1"/>
          </p:nvSpPr>
          <p:spPr bwMode="gray">
            <a:xfrm>
              <a:off x="8147304" y="2587752"/>
              <a:ext cx="118872" cy="118872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 userDrawn="1"/>
          </p:nvSpPr>
          <p:spPr bwMode="gray">
            <a:xfrm>
              <a:off x="8412480" y="2587752"/>
              <a:ext cx="118872" cy="118872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 userDrawn="1"/>
          </p:nvSpPr>
          <p:spPr bwMode="gray">
            <a:xfrm>
              <a:off x="8668512" y="2587752"/>
              <a:ext cx="118872" cy="118872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1143000" y="4498848"/>
            <a:ext cx="7772400" cy="1645920"/>
          </a:xfrm>
        </p:spPr>
        <p:txBody>
          <a:bodyPr anchor="t">
            <a:normAutofit/>
          </a:bodyPr>
          <a:lstStyle>
            <a:lvl1pPr algn="l">
              <a:defRPr sz="44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3544" y="1719072"/>
            <a:ext cx="4038600" cy="44165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5464" y="1719072"/>
            <a:ext cx="4038600" cy="44165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4A5A7-4BE3-4CD8-AD7D-4A0DC4F4842D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BA11B-17A7-44E1-ADCA-2219D8C558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ltGray">
          <a:xfrm>
            <a:off x="685800" y="1216152"/>
            <a:ext cx="8467344" cy="36576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 bwMode="invGray">
          <a:xfrm>
            <a:off x="0" y="1581912"/>
            <a:ext cx="685800" cy="374904"/>
          </a:xfrm>
          <a:prstGeom prst="rect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 bwMode="ltGray">
          <a:xfrm rot="5400000">
            <a:off x="685800" y="1581912"/>
            <a:ext cx="374904" cy="374904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/>
          <p:cNvSpPr/>
          <p:nvPr/>
        </p:nvSpPr>
        <p:spPr bwMode="ltGray">
          <a:xfrm rot="16200000">
            <a:off x="320040" y="1216152"/>
            <a:ext cx="365760" cy="36576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 bwMode="invGray">
          <a:xfrm>
            <a:off x="702662" y="-3778"/>
            <a:ext cx="340408" cy="1581912"/>
            <a:chOff x="702662" y="-3778"/>
            <a:chExt cx="340408" cy="1581912"/>
          </a:xfrm>
        </p:grpSpPr>
        <p:cxnSp>
          <p:nvCxnSpPr>
            <p:cNvPr id="15" name="Straight Connector 14"/>
            <p:cNvCxnSpPr/>
            <p:nvPr userDrawn="1"/>
          </p:nvCxnSpPr>
          <p:spPr bwMode="invGray">
            <a:xfrm rot="5400000">
              <a:off x="-87500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 bwMode="invGray">
            <a:xfrm rot="5400000">
              <a:off x="251320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 bwMode="invGray">
            <a:xfrm rot="5400000">
              <a:off x="-49256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 bwMode="invGray">
            <a:xfrm rot="5400000">
              <a:off x="-11011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 bwMode="invGray">
            <a:xfrm rot="5400000">
              <a:off x="27235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 userDrawn="1"/>
          </p:nvCxnSpPr>
          <p:spPr bwMode="invGray">
            <a:xfrm rot="5400000">
              <a:off x="65479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 userDrawn="1"/>
          </p:nvCxnSpPr>
          <p:spPr bwMode="invGray">
            <a:xfrm rot="5400000">
              <a:off x="103724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 userDrawn="1"/>
          </p:nvCxnSpPr>
          <p:spPr bwMode="invGray">
            <a:xfrm rot="5400000">
              <a:off x="141968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 userDrawn="1"/>
          </p:nvCxnSpPr>
          <p:spPr bwMode="invGray">
            <a:xfrm rot="5400000">
              <a:off x="180214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 userDrawn="1"/>
          </p:nvCxnSpPr>
          <p:spPr bwMode="invGray">
            <a:xfrm rot="5400000">
              <a:off x="218458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 bwMode="invGray">
          <a:xfrm>
            <a:off x="323615" y="1580352"/>
            <a:ext cx="340408" cy="5268503"/>
            <a:chOff x="702662" y="-3778"/>
            <a:chExt cx="340408" cy="1581912"/>
          </a:xfrm>
        </p:grpSpPr>
        <p:cxnSp>
          <p:nvCxnSpPr>
            <p:cNvPr id="26" name="Straight Connector 25"/>
            <p:cNvCxnSpPr/>
            <p:nvPr userDrawn="1"/>
          </p:nvCxnSpPr>
          <p:spPr bwMode="invGray">
            <a:xfrm rot="5400000">
              <a:off x="-87500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 userDrawn="1"/>
          </p:nvCxnSpPr>
          <p:spPr bwMode="invGray">
            <a:xfrm rot="5400000">
              <a:off x="251320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 userDrawn="1"/>
          </p:nvCxnSpPr>
          <p:spPr bwMode="invGray">
            <a:xfrm rot="5400000">
              <a:off x="-49256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 userDrawn="1"/>
          </p:nvCxnSpPr>
          <p:spPr bwMode="invGray">
            <a:xfrm rot="5400000">
              <a:off x="-11011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 userDrawn="1"/>
          </p:nvCxnSpPr>
          <p:spPr bwMode="invGray">
            <a:xfrm rot="5400000">
              <a:off x="27235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 userDrawn="1"/>
          </p:nvCxnSpPr>
          <p:spPr bwMode="invGray">
            <a:xfrm rot="5400000">
              <a:off x="65479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 userDrawn="1"/>
          </p:nvCxnSpPr>
          <p:spPr bwMode="invGray">
            <a:xfrm rot="5400000">
              <a:off x="103724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 userDrawn="1"/>
          </p:nvCxnSpPr>
          <p:spPr bwMode="invGray">
            <a:xfrm rot="5400000">
              <a:off x="141968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 userDrawn="1"/>
          </p:nvCxnSpPr>
          <p:spPr bwMode="invGray">
            <a:xfrm rot="5400000">
              <a:off x="180214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 userDrawn="1"/>
          </p:nvCxnSpPr>
          <p:spPr bwMode="invGray">
            <a:xfrm rot="5400000">
              <a:off x="218458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824" y="1691640"/>
            <a:ext cx="3867912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7824" y="2359152"/>
            <a:ext cx="38679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2040" y="1691640"/>
            <a:ext cx="3867912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2040" y="2359152"/>
            <a:ext cx="38679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4A5A7-4BE3-4CD8-AD7D-4A0DC4F4842D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BA11B-17A7-44E1-ADCA-2219D8C558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4A5A7-4BE3-4CD8-AD7D-4A0DC4F4842D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BA11B-17A7-44E1-ADCA-2219D8C558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4A5A7-4BE3-4CD8-AD7D-4A0DC4F4842D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BA11B-17A7-44E1-ADCA-2219D8C558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36576"/>
            <a:ext cx="7662672" cy="1143000"/>
          </a:xfrm>
        </p:spPr>
        <p:txBody>
          <a:bodyPr anchor="ctr">
            <a:normAutofit/>
          </a:bodyPr>
          <a:lstStyle>
            <a:lvl1pPr algn="l">
              <a:defRPr sz="40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91640"/>
            <a:ext cx="5111496" cy="45537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51560" y="1691640"/>
            <a:ext cx="2414016" cy="45628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4A5A7-4BE3-4CD8-AD7D-4A0DC4F4842D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BA11B-17A7-44E1-ADCA-2219D8C558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36576"/>
            <a:ext cx="7662672" cy="1143000"/>
          </a:xfrm>
        </p:spPr>
        <p:txBody>
          <a:bodyPr anchor="ctr">
            <a:normAutofit/>
          </a:bodyPr>
          <a:lstStyle>
            <a:lvl1pPr algn="l">
              <a:defRPr sz="40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896112" y="1801368"/>
            <a:ext cx="7790688" cy="36758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5256" y="5541264"/>
            <a:ext cx="7818120" cy="7040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4A5A7-4BE3-4CD8-AD7D-4A0DC4F4842D}" type="datetimeFigureOut">
              <a:rPr lang="ko-KR" altLang="en-US" smtClean="0"/>
              <a:t>2015-06-03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BA11B-17A7-44E1-ADCA-2219D8C558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>
            <a:off x="0" y="0"/>
            <a:ext cx="9144000" cy="1581912"/>
          </a:xfrm>
          <a:prstGeom prst="rect">
            <a:avLst/>
          </a:prstGeom>
          <a:gradFill>
            <a:gsLst>
              <a:gs pos="0">
                <a:schemeClr val="accent3"/>
              </a:gs>
              <a:gs pos="10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097280" y="36576"/>
            <a:ext cx="76626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429000" y="64008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black">
          <a:xfrm>
            <a:off x="65532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BA11B-17A7-44E1-ADCA-2219D8C55808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85800" y="1216152"/>
            <a:ext cx="8467344" cy="36576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1581912"/>
            <a:ext cx="685800" cy="374904"/>
          </a:xfrm>
          <a:prstGeom prst="rect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/>
          <p:cNvSpPr/>
          <p:nvPr/>
        </p:nvSpPr>
        <p:spPr bwMode="ltGray">
          <a:xfrm rot="5400000">
            <a:off x="685800" y="1581912"/>
            <a:ext cx="374904" cy="374904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 bwMode="ltGray">
          <a:xfrm rot="16200000">
            <a:off x="320040" y="1216152"/>
            <a:ext cx="365760" cy="36576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31"/>
          <p:cNvGrpSpPr/>
          <p:nvPr/>
        </p:nvGrpSpPr>
        <p:grpSpPr bwMode="gray">
          <a:xfrm>
            <a:off x="702662" y="-3778"/>
            <a:ext cx="340408" cy="1581912"/>
            <a:chOff x="702662" y="-3778"/>
            <a:chExt cx="340408" cy="1581912"/>
          </a:xfrm>
        </p:grpSpPr>
        <p:cxnSp>
          <p:nvCxnSpPr>
            <p:cNvPr id="14" name="Straight Connector 13"/>
            <p:cNvCxnSpPr/>
            <p:nvPr userDrawn="1"/>
          </p:nvCxnSpPr>
          <p:spPr bwMode="gray">
            <a:xfrm rot="5400000">
              <a:off x="-87500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 userDrawn="1"/>
          </p:nvCxnSpPr>
          <p:spPr bwMode="gray">
            <a:xfrm rot="5400000">
              <a:off x="251320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 userDrawn="1"/>
          </p:nvCxnSpPr>
          <p:spPr bwMode="gray">
            <a:xfrm rot="5400000">
              <a:off x="-49256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 userDrawn="1"/>
          </p:nvCxnSpPr>
          <p:spPr bwMode="gray">
            <a:xfrm rot="5400000">
              <a:off x="-11011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 userDrawn="1"/>
          </p:nvCxnSpPr>
          <p:spPr bwMode="gray">
            <a:xfrm rot="5400000">
              <a:off x="27235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 userDrawn="1"/>
          </p:nvCxnSpPr>
          <p:spPr bwMode="gray">
            <a:xfrm rot="5400000">
              <a:off x="65479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 userDrawn="1"/>
          </p:nvCxnSpPr>
          <p:spPr bwMode="gray">
            <a:xfrm rot="5400000">
              <a:off x="103724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 userDrawn="1"/>
          </p:nvCxnSpPr>
          <p:spPr bwMode="gray">
            <a:xfrm rot="5400000">
              <a:off x="141968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 userDrawn="1"/>
          </p:nvCxnSpPr>
          <p:spPr bwMode="gray">
            <a:xfrm rot="5400000">
              <a:off x="180214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 userDrawn="1"/>
          </p:nvCxnSpPr>
          <p:spPr bwMode="gray">
            <a:xfrm rot="5400000">
              <a:off x="218458" y="786384"/>
              <a:ext cx="1581912" cy="1588"/>
            </a:xfrm>
            <a:prstGeom prst="line">
              <a:avLst/>
            </a:prstGeom>
            <a:ln w="9525">
              <a:solidFill>
                <a:srgbClr val="FFFFFF">
                  <a:alpha val="3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32"/>
          <p:cNvGrpSpPr/>
          <p:nvPr/>
        </p:nvGrpSpPr>
        <p:grpSpPr bwMode="invGray">
          <a:xfrm>
            <a:off x="323615" y="1580352"/>
            <a:ext cx="340408" cy="5268503"/>
            <a:chOff x="702662" y="-3778"/>
            <a:chExt cx="340408" cy="1581912"/>
          </a:xfrm>
        </p:grpSpPr>
        <p:cxnSp>
          <p:nvCxnSpPr>
            <p:cNvPr id="34" name="Straight Connector 33"/>
            <p:cNvCxnSpPr/>
            <p:nvPr userDrawn="1"/>
          </p:nvCxnSpPr>
          <p:spPr bwMode="invGray">
            <a:xfrm rot="5400000">
              <a:off x="-87500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 userDrawn="1"/>
          </p:nvCxnSpPr>
          <p:spPr bwMode="invGray">
            <a:xfrm rot="5400000">
              <a:off x="251320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 userDrawn="1"/>
          </p:nvCxnSpPr>
          <p:spPr bwMode="invGray">
            <a:xfrm rot="5400000">
              <a:off x="-49256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 userDrawn="1"/>
          </p:nvCxnSpPr>
          <p:spPr bwMode="invGray">
            <a:xfrm rot="5400000">
              <a:off x="-11011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 userDrawn="1"/>
          </p:nvCxnSpPr>
          <p:spPr bwMode="invGray">
            <a:xfrm rot="5400000">
              <a:off x="27235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 userDrawn="1"/>
          </p:nvCxnSpPr>
          <p:spPr bwMode="invGray">
            <a:xfrm rot="5400000">
              <a:off x="65479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 userDrawn="1"/>
          </p:nvCxnSpPr>
          <p:spPr bwMode="invGray">
            <a:xfrm rot="5400000">
              <a:off x="103724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 userDrawn="1"/>
          </p:nvCxnSpPr>
          <p:spPr bwMode="invGray">
            <a:xfrm rot="5400000">
              <a:off x="141968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 userDrawn="1"/>
          </p:nvCxnSpPr>
          <p:spPr bwMode="invGray">
            <a:xfrm rot="5400000">
              <a:off x="180214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 userDrawn="1"/>
          </p:nvCxnSpPr>
          <p:spPr bwMode="invGray">
            <a:xfrm rot="5400000">
              <a:off x="218458" y="786384"/>
              <a:ext cx="1581912" cy="1588"/>
            </a:xfrm>
            <a:prstGeom prst="line">
              <a:avLst/>
            </a:prstGeom>
            <a:ln w="9525">
              <a:solidFill>
                <a:srgbClr val="A6A6A6">
                  <a:alpha val="34902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1069848" y="1600200"/>
            <a:ext cx="761695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black">
          <a:xfrm>
            <a:off x="1069848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4A5A7-4BE3-4CD8-AD7D-4A0DC4F4842D}" type="datetimeFigureOut">
              <a:rPr lang="ko-KR" altLang="en-US" smtClean="0"/>
              <a:t>2015-06-03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ln w="12700">
            <a:solidFill>
              <a:schemeClr val="accent2">
                <a:lumMod val="50000"/>
              </a:schemeClr>
            </a:solidFill>
          </a:ln>
          <a:gradFill>
            <a:gsLst>
              <a:gs pos="0">
                <a:schemeClr val="accent2"/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lin ang="16200000" scaled="1"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6000" dirty="0" smtClean="0"/>
              <a:t>주제해설</a:t>
            </a:r>
            <a:r>
              <a:rPr lang="en-US" altLang="ko-KR" sz="6000" dirty="0" smtClean="0"/>
              <a:t>: </a:t>
            </a:r>
            <a:r>
              <a:rPr lang="ko-KR" altLang="en-US" sz="6000" dirty="0" smtClean="0"/>
              <a:t>교  회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475764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하나의 교회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o-KR" altLang="en-US" dirty="0" smtClean="0"/>
              <a:t>예수님의 기도</a:t>
            </a:r>
            <a:endParaRPr lang="en-US" altLang="ko-KR" dirty="0" smtClean="0"/>
          </a:p>
          <a:p>
            <a:pPr lvl="2"/>
            <a:r>
              <a:rPr lang="ko-KR" altLang="en-US" dirty="0"/>
              <a:t>“아버지여</a:t>
            </a:r>
            <a:r>
              <a:rPr lang="en-US" altLang="ko-KR" dirty="0"/>
              <a:t>, </a:t>
            </a:r>
            <a:r>
              <a:rPr lang="ko-KR" altLang="en-US" dirty="0"/>
              <a:t>아버지께서 내 안에</a:t>
            </a:r>
            <a:r>
              <a:rPr lang="en-US" altLang="ko-KR" dirty="0"/>
              <a:t>, </a:t>
            </a:r>
            <a:r>
              <a:rPr lang="ko-KR" altLang="en-US" dirty="0"/>
              <a:t>내가 아버지 안에 있는 것 같이 그들도 다 하나가 되어 우리 안에 있게 하사 세상으로 아버지께서 나를 보내신 것을 믿게 하옵소서</a:t>
            </a:r>
            <a:r>
              <a:rPr lang="en-US" altLang="ko-KR" dirty="0"/>
              <a:t>. </a:t>
            </a:r>
            <a:r>
              <a:rPr lang="ko-KR" altLang="en-US" dirty="0"/>
              <a:t>내게 주신 영광을 내가 그들에게 </a:t>
            </a:r>
            <a:r>
              <a:rPr lang="ko-KR" altLang="en-US" dirty="0" err="1"/>
              <a:t>주었사오니</a:t>
            </a:r>
            <a:r>
              <a:rPr lang="ko-KR" altLang="en-US" dirty="0"/>
              <a:t> 이는 우리가 하나가 된 것 같이 그들도 하나가 되게 하려 </a:t>
            </a:r>
            <a:r>
              <a:rPr lang="ko-KR" altLang="en-US" dirty="0" err="1"/>
              <a:t>함이니이다</a:t>
            </a:r>
            <a:r>
              <a:rPr lang="en-US" altLang="ko-KR" dirty="0"/>
              <a:t>.”(</a:t>
            </a:r>
            <a:r>
              <a:rPr lang="ko-KR" altLang="en-US" dirty="0"/>
              <a:t>요</a:t>
            </a:r>
            <a:r>
              <a:rPr lang="en-US" altLang="ko-KR" dirty="0"/>
              <a:t>17:21-22)</a:t>
            </a:r>
            <a:endParaRPr lang="ko-KR" altLang="en-US" dirty="0"/>
          </a:p>
          <a:p>
            <a:pPr lvl="1"/>
            <a:r>
              <a:rPr lang="ko-KR" altLang="en-US" dirty="0" smtClean="0"/>
              <a:t>하나님도 한 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믿음도 하나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세례도 하나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엡</a:t>
            </a:r>
            <a:r>
              <a:rPr lang="en-US" altLang="ko-KR" dirty="0" smtClean="0"/>
              <a:t>4</a:t>
            </a:r>
            <a:r>
              <a:rPr lang="ko-KR" altLang="en-US" dirty="0" smtClean="0"/>
              <a:t>장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교회의 일치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근거</a:t>
            </a:r>
            <a:r>
              <a:rPr lang="en-US" altLang="ko-KR" dirty="0" smtClean="0"/>
              <a:t>: </a:t>
            </a:r>
            <a:r>
              <a:rPr lang="ko-KR" altLang="en-US" dirty="0" smtClean="0"/>
              <a:t>삼위일체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perichoresis</a:t>
            </a:r>
            <a:r>
              <a:rPr lang="en-US" altLang="ko-KR" dirty="0" smtClean="0"/>
              <a:t>)-</a:t>
            </a:r>
            <a:r>
              <a:rPr lang="ko-KR" altLang="en-US" dirty="0" smtClean="0"/>
              <a:t>상호침투</a:t>
            </a:r>
            <a:r>
              <a:rPr lang="en-US" altLang="ko-KR" dirty="0" smtClean="0"/>
              <a:t>/</a:t>
            </a:r>
            <a:r>
              <a:rPr lang="ko-KR" altLang="en-US" dirty="0" smtClean="0"/>
              <a:t>상호내재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교회의 일치는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다양성 속에서의 일치</a:t>
            </a:r>
            <a:r>
              <a:rPr lang="en-US" altLang="ko-KR" dirty="0" smtClean="0"/>
              <a:t>’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94432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감리교의 교회론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6</a:t>
            </a:r>
            <a:r>
              <a:rPr lang="ko-KR" altLang="en-US" dirty="0" smtClean="0"/>
              <a:t>조 우리는 예배와 친교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교육과 봉사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전도와 선교를 위해 </a:t>
            </a:r>
            <a:r>
              <a:rPr lang="ko-KR" altLang="en-US" b="1" i="1" u="sng" dirty="0" smtClean="0"/>
              <a:t>하나가 된 그리스도의 몸인 교회</a:t>
            </a:r>
            <a:r>
              <a:rPr lang="ko-KR" altLang="en-US" dirty="0" smtClean="0"/>
              <a:t>를 믿습니다</a:t>
            </a: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54540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존 </a:t>
            </a:r>
            <a:r>
              <a:rPr lang="ko-KR" altLang="en-US" dirty="0" err="1" smtClean="0"/>
              <a:t>웨슬리</a:t>
            </a:r>
            <a:r>
              <a:rPr lang="en-US" altLang="ko-KR" dirty="0" smtClean="0"/>
              <a:t>/</a:t>
            </a:r>
            <a:r>
              <a:rPr lang="ko-KR" altLang="en-US" dirty="0" smtClean="0"/>
              <a:t>감리교의 </a:t>
            </a:r>
            <a:r>
              <a:rPr lang="ko-KR" altLang="en-US" dirty="0" err="1" smtClean="0"/>
              <a:t>구원론</a:t>
            </a:r>
            <a:endParaRPr lang="ko-KR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628800"/>
            <a:ext cx="6937849" cy="4017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9449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감리교도의 신앙생활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o-KR" altLang="en-US" dirty="0" smtClean="0"/>
              <a:t>핵심은 성화</a:t>
            </a:r>
            <a:r>
              <a:rPr lang="en-US" altLang="ko-KR" dirty="0" smtClean="0"/>
              <a:t>(</a:t>
            </a:r>
            <a:r>
              <a:rPr lang="ko-KR" altLang="en-US" dirty="0" smtClean="0"/>
              <a:t>聖化</a:t>
            </a:r>
            <a:r>
              <a:rPr lang="en-US" altLang="ko-KR" dirty="0" smtClean="0"/>
              <a:t>, sanctification)</a:t>
            </a:r>
            <a:r>
              <a:rPr lang="ko-KR" altLang="en-US" dirty="0" smtClean="0"/>
              <a:t>에 있다</a:t>
            </a:r>
            <a:endParaRPr lang="en-US" altLang="ko-KR" dirty="0" smtClean="0"/>
          </a:p>
          <a:p>
            <a:r>
              <a:rPr lang="ko-KR" altLang="en-US" dirty="0" smtClean="0"/>
              <a:t>성화의 과정에서 요구되어지는 것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성경말씀</a:t>
            </a:r>
            <a:endParaRPr lang="en-US" altLang="ko-KR" dirty="0"/>
          </a:p>
          <a:p>
            <a:pPr lvl="2"/>
            <a:r>
              <a:rPr lang="ko-KR" altLang="en-US" dirty="0" smtClean="0"/>
              <a:t>성화는 하나님의 말씀을 중심으로 이루어가야 한다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예배생활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삼위일체 하나님께 영광을 돌리는 예배를 통하여 성화를 성숙시켜야 한다</a:t>
            </a:r>
            <a:r>
              <a:rPr lang="en-US" altLang="ko-KR" dirty="0" smtClean="0"/>
              <a:t>.</a:t>
            </a:r>
          </a:p>
          <a:p>
            <a:pPr lvl="1"/>
            <a:r>
              <a:rPr lang="ko-KR" altLang="en-US" dirty="0" smtClean="0"/>
              <a:t>교회생활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성화의 삶을 깊게 하고 나누고 공동체적으로 완성시켜나가야 한다</a:t>
            </a:r>
            <a:r>
              <a:rPr lang="en-US" altLang="ko-KR" dirty="0" smtClean="0"/>
              <a:t>.</a:t>
            </a:r>
          </a:p>
          <a:p>
            <a:r>
              <a:rPr lang="ko-KR" altLang="en-US" dirty="0" err="1" smtClean="0"/>
              <a:t>감리회</a:t>
            </a:r>
            <a:r>
              <a:rPr lang="ko-KR" altLang="en-US" dirty="0" smtClean="0"/>
              <a:t> 신앙고백을 중심으로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교회</a:t>
            </a:r>
            <a:r>
              <a:rPr lang="en-US" altLang="ko-KR" dirty="0" smtClean="0"/>
              <a:t>”</a:t>
            </a:r>
            <a:r>
              <a:rPr lang="ko-KR" altLang="en-US" dirty="0" smtClean="0"/>
              <a:t>에 대하여 살펴본다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75746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감리회</a:t>
            </a:r>
            <a:r>
              <a:rPr lang="ko-KR" altLang="en-US" dirty="0" smtClean="0"/>
              <a:t> 신앙고백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ko-KR" sz="2500" dirty="0" smtClean="0"/>
              <a:t>1. </a:t>
            </a:r>
            <a:r>
              <a:rPr lang="ko-KR" altLang="en-US" sz="2500" dirty="0" smtClean="0"/>
              <a:t>우리는 우주 만물을 창조하시고 섭리하시며 주관하시는 거룩하시고 자비하시며 오직 한 분이신 아버지 하나님을 믿습니다</a:t>
            </a:r>
            <a:r>
              <a:rPr lang="en-US" altLang="ko-KR" sz="2500" dirty="0" smtClean="0"/>
              <a:t>. (</a:t>
            </a:r>
            <a:r>
              <a:rPr lang="ko-KR" altLang="en-US" sz="2500" dirty="0" err="1" smtClean="0"/>
              <a:t>신론</a:t>
            </a:r>
            <a:r>
              <a:rPr lang="en-US" altLang="ko-KR" sz="2500" dirty="0" smtClean="0"/>
              <a:t>)</a:t>
            </a:r>
          </a:p>
          <a:p>
            <a:r>
              <a:rPr lang="en-US" altLang="ko-KR" sz="2500" dirty="0" smtClean="0"/>
              <a:t>2. </a:t>
            </a:r>
            <a:r>
              <a:rPr lang="ko-KR" altLang="en-US" sz="2500" dirty="0" smtClean="0"/>
              <a:t>우리는 말씀이 육신이 되어 우리 가운데 오셔서 하나님의 나라를 선포하시고 십자가에 달려 죽으셨다가 부활승천 하심으로 대속자가 되시고 구세주가 되시는 예수 그리스도 를 믿습니다</a:t>
            </a:r>
            <a:r>
              <a:rPr lang="en-US" altLang="ko-KR" sz="2500" dirty="0" smtClean="0"/>
              <a:t>.(</a:t>
            </a:r>
            <a:r>
              <a:rPr lang="ko-KR" altLang="en-US" sz="2500" dirty="0" smtClean="0"/>
              <a:t>그리스도론</a:t>
            </a:r>
            <a:r>
              <a:rPr lang="en-US" altLang="ko-KR" sz="2500" dirty="0" smtClean="0"/>
              <a:t>)</a:t>
            </a:r>
          </a:p>
          <a:p>
            <a:r>
              <a:rPr lang="en-US" altLang="ko-KR" sz="2500" dirty="0" smtClean="0"/>
              <a:t>3. </a:t>
            </a:r>
            <a:r>
              <a:rPr lang="ko-KR" altLang="en-US" sz="2500" dirty="0" smtClean="0"/>
              <a:t>우리는 우리와 함께 계셔서 우리를 거듭나게 하시고 거룩하게 하시며 완전하게 하시며 위안과 힘이 되시는 성령을 믿습니다</a:t>
            </a:r>
            <a:r>
              <a:rPr lang="en-US" altLang="ko-KR" sz="2500" dirty="0" smtClean="0"/>
              <a:t>.(</a:t>
            </a:r>
            <a:r>
              <a:rPr lang="ko-KR" altLang="en-US" sz="2500" dirty="0" err="1" smtClean="0"/>
              <a:t>성령론</a:t>
            </a:r>
            <a:r>
              <a:rPr lang="en-US" altLang="ko-KR" sz="2500" dirty="0" smtClean="0"/>
              <a:t>)</a:t>
            </a:r>
          </a:p>
          <a:p>
            <a:r>
              <a:rPr lang="en-US" altLang="ko-KR" sz="2500" dirty="0" smtClean="0"/>
              <a:t>4. </a:t>
            </a:r>
            <a:r>
              <a:rPr lang="ko-KR" altLang="en-US" sz="2500" dirty="0" smtClean="0"/>
              <a:t>우리는 성령의 감동으로 기록된 하나님의 말씀인 성경이 구원에 이르는 도리와 신앙생활에 충분한 표준이 됨을 믿습니다</a:t>
            </a:r>
            <a:r>
              <a:rPr lang="en-US" altLang="ko-KR" sz="2500" dirty="0" smtClean="0"/>
              <a:t>.(</a:t>
            </a:r>
            <a:r>
              <a:rPr lang="ko-KR" altLang="en-US" sz="2500" dirty="0" err="1" smtClean="0"/>
              <a:t>성경론</a:t>
            </a:r>
            <a:r>
              <a:rPr lang="en-US" altLang="ko-KR" sz="2500" dirty="0" smtClean="0"/>
              <a:t>)</a:t>
            </a:r>
          </a:p>
          <a:p>
            <a:r>
              <a:rPr lang="en-US" altLang="ko-KR" sz="2500" dirty="0" smtClean="0"/>
              <a:t>5. </a:t>
            </a:r>
            <a:r>
              <a:rPr lang="ko-KR" altLang="en-US" sz="2500" dirty="0" smtClean="0"/>
              <a:t>우리는 하나님의 은혜로 믿음을 통해 </a:t>
            </a:r>
            <a:r>
              <a:rPr lang="ko-KR" altLang="en-US" sz="2500" dirty="0" err="1" smtClean="0"/>
              <a:t>죄사함을</a:t>
            </a:r>
            <a:r>
              <a:rPr lang="ko-KR" altLang="en-US" sz="2500" dirty="0" smtClean="0"/>
              <a:t> 받아 거룩해지며 하나님의 구원의 역사에 동참하도록 부름 받음을 믿습니다</a:t>
            </a:r>
            <a:r>
              <a:rPr lang="en-US" altLang="ko-KR" sz="2500" dirty="0" smtClean="0"/>
              <a:t>.(</a:t>
            </a:r>
            <a:r>
              <a:rPr lang="ko-KR" altLang="en-US" sz="2500" dirty="0" err="1" smtClean="0"/>
              <a:t>구원론</a:t>
            </a:r>
            <a:r>
              <a:rPr lang="en-US" altLang="ko-KR" sz="2500" dirty="0" smtClean="0"/>
              <a:t>)</a:t>
            </a:r>
          </a:p>
          <a:p>
            <a:r>
              <a:rPr lang="en-US" altLang="ko-KR" dirty="0" smtClean="0"/>
              <a:t>6. </a:t>
            </a:r>
            <a:r>
              <a:rPr lang="ko-KR" altLang="en-US" sz="3600" dirty="0" smtClean="0">
                <a:solidFill>
                  <a:srgbClr val="92D050"/>
                </a:solidFill>
              </a:rPr>
              <a:t>우리는 예배와 친교</a:t>
            </a:r>
            <a:r>
              <a:rPr lang="en-US" altLang="ko-KR" sz="3600" dirty="0" smtClean="0">
                <a:solidFill>
                  <a:srgbClr val="92D050"/>
                </a:solidFill>
              </a:rPr>
              <a:t>, </a:t>
            </a:r>
            <a:r>
              <a:rPr lang="ko-KR" altLang="en-US" sz="3600" dirty="0" smtClean="0">
                <a:solidFill>
                  <a:srgbClr val="92D050"/>
                </a:solidFill>
              </a:rPr>
              <a:t>교육과 봉사</a:t>
            </a:r>
            <a:r>
              <a:rPr lang="en-US" altLang="ko-KR" sz="3600" dirty="0" smtClean="0">
                <a:solidFill>
                  <a:srgbClr val="92D050"/>
                </a:solidFill>
              </a:rPr>
              <a:t>, </a:t>
            </a:r>
            <a:r>
              <a:rPr lang="ko-KR" altLang="en-US" sz="3600" dirty="0" smtClean="0">
                <a:solidFill>
                  <a:srgbClr val="92D050"/>
                </a:solidFill>
              </a:rPr>
              <a:t>전도와 선교를 위해 하나가 된 그리스도의 몸인 교회를 믿습니다</a:t>
            </a:r>
            <a:r>
              <a:rPr lang="en-US" altLang="ko-KR" dirty="0" smtClean="0"/>
              <a:t>.(</a:t>
            </a:r>
            <a:r>
              <a:rPr lang="ko-KR" altLang="en-US" dirty="0" smtClean="0"/>
              <a:t>교회론</a:t>
            </a:r>
            <a:r>
              <a:rPr lang="en-US" altLang="ko-KR" dirty="0" smtClean="0"/>
              <a:t>)</a:t>
            </a:r>
          </a:p>
          <a:p>
            <a:r>
              <a:rPr lang="en-US" altLang="ko-KR" sz="2200" dirty="0" smtClean="0"/>
              <a:t>7. </a:t>
            </a:r>
            <a:r>
              <a:rPr lang="ko-KR" altLang="en-US" sz="2200" dirty="0" smtClean="0"/>
              <a:t>우리는 만민에게 복음을 전파함으로 하나님의 정의와 사랑을 나누고 평화의 세계를 이루는 모든 사람들이 하나님 앞에 </a:t>
            </a:r>
            <a:r>
              <a:rPr lang="ko-KR" altLang="en-US" sz="2200" dirty="0" err="1" smtClean="0"/>
              <a:t>형제됨을</a:t>
            </a:r>
            <a:r>
              <a:rPr lang="ko-KR" altLang="en-US" sz="2200" dirty="0" smtClean="0"/>
              <a:t> 믿습니다</a:t>
            </a:r>
            <a:r>
              <a:rPr lang="en-US" altLang="ko-KR" sz="2200" dirty="0" smtClean="0"/>
              <a:t>.(</a:t>
            </a:r>
            <a:r>
              <a:rPr lang="ko-KR" altLang="en-US" sz="2200" dirty="0" smtClean="0"/>
              <a:t>선교론</a:t>
            </a:r>
            <a:r>
              <a:rPr lang="en-US" altLang="ko-KR" sz="2200" dirty="0" smtClean="0"/>
              <a:t>)</a:t>
            </a:r>
          </a:p>
          <a:p>
            <a:r>
              <a:rPr lang="en-US" altLang="ko-KR" sz="2200" dirty="0" smtClean="0"/>
              <a:t>8. </a:t>
            </a:r>
            <a:r>
              <a:rPr lang="ko-KR" altLang="en-US" sz="2200" dirty="0" smtClean="0"/>
              <a:t>우리는 예수 그리스도의 재림과 심판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우리 몸의 부활과 영생 그리고 의의 최후승리와 영원한 하나님 나라를 믿습니다</a:t>
            </a:r>
            <a:r>
              <a:rPr lang="en-US" altLang="ko-KR" sz="2200" dirty="0" smtClean="0"/>
              <a:t>. (</a:t>
            </a:r>
            <a:r>
              <a:rPr lang="ko-KR" altLang="en-US" sz="2200" dirty="0" smtClean="0"/>
              <a:t>종말론</a:t>
            </a:r>
            <a:r>
              <a:rPr lang="en-US" altLang="ko-KR" sz="2200" dirty="0" smtClean="0"/>
              <a:t>)</a:t>
            </a:r>
            <a:r>
              <a:rPr lang="ko-KR" altLang="en-US" sz="2200" dirty="0" smtClean="0"/>
              <a:t>아멘</a:t>
            </a:r>
            <a:r>
              <a:rPr lang="en-US" altLang="ko-KR" sz="2200" dirty="0" smtClean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15841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o-KR" altLang="en-US" dirty="0" smtClean="0"/>
              <a:t>감리교는 무엇을 믿는가</a:t>
            </a:r>
            <a:r>
              <a:rPr lang="en-US" altLang="ko-KR" dirty="0" smtClean="0"/>
              <a:t>?</a:t>
            </a:r>
            <a:br>
              <a:rPr lang="en-US" altLang="ko-KR" dirty="0" smtClean="0"/>
            </a:br>
            <a:r>
              <a:rPr lang="en-US" altLang="ko-KR" dirty="0" smtClean="0"/>
              <a:t>-</a:t>
            </a:r>
            <a:r>
              <a:rPr lang="ko-KR" altLang="en-US" sz="3100" dirty="0" err="1" smtClean="0"/>
              <a:t>감리회</a:t>
            </a:r>
            <a:r>
              <a:rPr lang="ko-KR" altLang="en-US" sz="3100" dirty="0" smtClean="0"/>
              <a:t> 신앙고백 해설</a:t>
            </a:r>
            <a:r>
              <a:rPr lang="en-US" altLang="ko-KR" dirty="0" smtClean="0"/>
              <a:t>-</a:t>
            </a:r>
            <a:endParaRPr lang="ko-KR" altLang="en-US" dirty="0"/>
          </a:p>
        </p:txBody>
      </p:sp>
      <p:pic>
        <p:nvPicPr>
          <p:cNvPr id="6" name="내용 개체 틀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978" y="1719263"/>
            <a:ext cx="3144494" cy="4416425"/>
          </a:xfrm>
        </p:spPr>
      </p:pic>
      <p:pic>
        <p:nvPicPr>
          <p:cNvPr id="7" name="내용 개체 틀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0463" y="2603500"/>
            <a:ext cx="3810000" cy="2647950"/>
          </a:xfrm>
        </p:spPr>
      </p:pic>
    </p:spTree>
    <p:extLst>
      <p:ext uri="{BB962C8B-B14F-4D97-AF65-F5344CB8AC3E}">
        <p14:creationId xmlns:p14="http://schemas.microsoft.com/office/powerpoint/2010/main" val="3577550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교회의 본질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o-KR" altLang="en-US" dirty="0" smtClean="0"/>
              <a:t>교회란</a:t>
            </a:r>
            <a:r>
              <a:rPr lang="en-US" altLang="ko-KR" dirty="0" smtClean="0"/>
              <a:t>?</a:t>
            </a:r>
          </a:p>
          <a:p>
            <a:pPr lvl="1"/>
            <a:r>
              <a:rPr lang="ko-KR" altLang="en-US" dirty="0" smtClean="0"/>
              <a:t>건물로서의 교회</a:t>
            </a:r>
            <a:r>
              <a:rPr lang="en-US" altLang="ko-KR" dirty="0" smtClean="0"/>
              <a:t>-</a:t>
            </a:r>
            <a:r>
              <a:rPr lang="ko-KR" altLang="en-US" dirty="0" smtClean="0"/>
              <a:t>외형적인 정의</a:t>
            </a:r>
            <a:endParaRPr lang="en-US" altLang="ko-KR" dirty="0" smtClean="0"/>
          </a:p>
          <a:p>
            <a:r>
              <a:rPr lang="ko-KR" altLang="en-US" dirty="0" smtClean="0"/>
              <a:t>교회의 반석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“</a:t>
            </a:r>
            <a:r>
              <a:rPr lang="ko-KR" altLang="en-US" dirty="0" smtClean="0"/>
              <a:t>주는 그리스도시요 살아계신 하나님의 아들입니다</a:t>
            </a:r>
            <a:r>
              <a:rPr lang="en-US" altLang="ko-KR" dirty="0" smtClean="0"/>
              <a:t>”</a:t>
            </a:r>
          </a:p>
          <a:p>
            <a:r>
              <a:rPr lang="en-US" altLang="ko-KR" dirty="0" smtClean="0"/>
              <a:t>‘</a:t>
            </a:r>
            <a:r>
              <a:rPr lang="ko-KR" altLang="en-US" dirty="0" smtClean="0"/>
              <a:t>교회</a:t>
            </a:r>
            <a:r>
              <a:rPr lang="en-US" altLang="ko-KR" dirty="0" smtClean="0"/>
              <a:t>’ (ecclesia)</a:t>
            </a:r>
            <a:r>
              <a:rPr lang="ko-KR" altLang="en-US" dirty="0" smtClean="0"/>
              <a:t>라는 말의 어원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모임</a:t>
            </a:r>
            <a:r>
              <a:rPr lang="en-US" altLang="ko-KR" dirty="0" smtClean="0"/>
              <a:t>/</a:t>
            </a:r>
            <a:r>
              <a:rPr lang="ko-KR" altLang="en-US" dirty="0" smtClean="0"/>
              <a:t>회합을 지칭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군주를 선출하고 정치적인 결정들을 추인하며 사법 결정들에서 제기되는 탄원을 듣기 위해 함께 만난 모임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사도바울</a:t>
            </a:r>
            <a:r>
              <a:rPr lang="en-US" altLang="ko-KR" dirty="0" smtClean="0"/>
              <a:t>-</a:t>
            </a:r>
            <a:r>
              <a:rPr lang="ko-KR" altLang="en-US" dirty="0" smtClean="0"/>
              <a:t>가정이나 특정한 장소에서 모였던 그리스도인들의 모임을 </a:t>
            </a:r>
            <a:r>
              <a:rPr lang="ko-KR" altLang="en-US" dirty="0" err="1" smtClean="0"/>
              <a:t>에클레시아로</a:t>
            </a:r>
            <a:r>
              <a:rPr lang="ko-KR" altLang="en-US" dirty="0" smtClean="0"/>
              <a:t> 표현</a:t>
            </a:r>
            <a:endParaRPr lang="en-US" altLang="ko-KR" dirty="0" smtClean="0"/>
          </a:p>
          <a:p>
            <a:r>
              <a:rPr lang="ko-KR" altLang="en-US" dirty="0" smtClean="0"/>
              <a:t>교회의 본질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예수를 그리스도로 고백하는 사람들의 모임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59031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감리교 신앙고백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6</a:t>
            </a:r>
            <a:r>
              <a:rPr lang="ko-KR" altLang="en-US" dirty="0" smtClean="0"/>
              <a:t>조 우리는 </a:t>
            </a:r>
            <a:r>
              <a:rPr lang="ko-KR" altLang="en-US" b="1" dirty="0" smtClean="0"/>
              <a:t>예배와 친교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교육과 봉사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전도와 선교를 </a:t>
            </a:r>
            <a:r>
              <a:rPr lang="ko-KR" altLang="en-US" dirty="0" smtClean="0"/>
              <a:t>위해 </a:t>
            </a:r>
            <a:r>
              <a:rPr lang="ko-KR" altLang="en-US" b="1" u="sng" dirty="0" smtClean="0"/>
              <a:t>하나가 된 그리스도의 몸인 교회</a:t>
            </a:r>
            <a:r>
              <a:rPr lang="ko-KR" altLang="en-US" dirty="0" smtClean="0"/>
              <a:t>를 믿습니다</a:t>
            </a:r>
            <a:endParaRPr lang="en-US" altLang="ko-KR" dirty="0" smtClean="0"/>
          </a:p>
          <a:p>
            <a:r>
              <a:rPr lang="ko-KR" altLang="en-US" dirty="0" smtClean="0"/>
              <a:t>교회의 기능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예배와 친교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교육과 봉사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전도와 선교</a:t>
            </a:r>
            <a:endParaRPr lang="en-US" altLang="ko-KR" dirty="0" smtClean="0"/>
          </a:p>
          <a:p>
            <a:r>
              <a:rPr lang="ko-KR" altLang="en-US" dirty="0" smtClean="0"/>
              <a:t>교회의 본질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그리스도의 몸으로서의 교회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하나의 교회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92498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그리스도의 몸인 교회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‘</a:t>
            </a:r>
            <a:r>
              <a:rPr lang="ko-KR" altLang="en-US" dirty="0" smtClean="0"/>
              <a:t>그리스도의 몸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은 교회의 은유</a:t>
            </a:r>
            <a:r>
              <a:rPr lang="en-US" altLang="ko-KR" dirty="0" smtClean="0"/>
              <a:t>(metaphor)</a:t>
            </a:r>
          </a:p>
          <a:p>
            <a:r>
              <a:rPr lang="ko-KR" altLang="en-US" dirty="0" smtClean="0"/>
              <a:t>다양한 교회의 은유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하나님의 백성으로서의 교회</a:t>
            </a:r>
            <a:r>
              <a:rPr lang="en-US" altLang="ko-KR" dirty="0" smtClean="0"/>
              <a:t>(</a:t>
            </a:r>
            <a:r>
              <a:rPr lang="ko-KR" altLang="en-US" dirty="0" smtClean="0"/>
              <a:t>갈</a:t>
            </a:r>
            <a:r>
              <a:rPr lang="en-US" altLang="ko-KR" dirty="0" smtClean="0"/>
              <a:t>3:29, </a:t>
            </a:r>
            <a:r>
              <a:rPr lang="ko-KR" altLang="en-US" dirty="0" smtClean="0"/>
              <a:t>롬</a:t>
            </a:r>
            <a:r>
              <a:rPr lang="en-US" altLang="ko-KR" dirty="0" smtClean="0"/>
              <a:t>11:5), </a:t>
            </a:r>
          </a:p>
          <a:p>
            <a:pPr lvl="2"/>
            <a:r>
              <a:rPr lang="ko-KR" altLang="en-US" dirty="0" smtClean="0"/>
              <a:t>그리스도의 몸으로서의 교회</a:t>
            </a:r>
            <a:r>
              <a:rPr lang="en-US" altLang="ko-KR" dirty="0" smtClean="0"/>
              <a:t>(</a:t>
            </a:r>
            <a:r>
              <a:rPr lang="ko-KR" altLang="en-US" dirty="0" smtClean="0"/>
              <a:t>고전</a:t>
            </a:r>
            <a:r>
              <a:rPr lang="en-US" altLang="ko-KR" dirty="0" smtClean="0"/>
              <a:t>6:15, 12:12-31), </a:t>
            </a:r>
          </a:p>
          <a:p>
            <a:pPr lvl="2"/>
            <a:r>
              <a:rPr lang="ko-KR" altLang="en-US" dirty="0" smtClean="0"/>
              <a:t>그리스도의 신부로서의 교회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고후</a:t>
            </a:r>
            <a:r>
              <a:rPr lang="en-US" altLang="ko-KR" dirty="0" smtClean="0"/>
              <a:t>11:2, </a:t>
            </a:r>
            <a:r>
              <a:rPr lang="ko-KR" altLang="en-US" dirty="0" err="1" smtClean="0"/>
              <a:t>엡</a:t>
            </a:r>
            <a:r>
              <a:rPr lang="en-US" altLang="ko-KR" dirty="0" smtClean="0"/>
              <a:t>5:22-23) </a:t>
            </a:r>
          </a:p>
          <a:p>
            <a:pPr lvl="2"/>
            <a:r>
              <a:rPr lang="ko-KR" altLang="en-US" dirty="0" smtClean="0"/>
              <a:t>하나님의 건물로서의 교회</a:t>
            </a:r>
            <a:r>
              <a:rPr lang="en-US" altLang="ko-KR" dirty="0" smtClean="0"/>
              <a:t>(</a:t>
            </a:r>
            <a:r>
              <a:rPr lang="ko-KR" altLang="en-US" dirty="0" smtClean="0"/>
              <a:t>고전</a:t>
            </a:r>
            <a:r>
              <a:rPr lang="en-US" altLang="ko-KR" dirty="0" smtClean="0"/>
              <a:t>3:9-15) </a:t>
            </a:r>
          </a:p>
          <a:p>
            <a:pPr lvl="2"/>
            <a:r>
              <a:rPr lang="ko-KR" altLang="en-US" dirty="0" smtClean="0"/>
              <a:t>새로운 예루살렘으로서의 교회</a:t>
            </a:r>
            <a:r>
              <a:rPr lang="en-US" altLang="ko-KR" dirty="0" smtClean="0"/>
              <a:t>(</a:t>
            </a:r>
            <a:r>
              <a:rPr lang="ko-KR" altLang="en-US" dirty="0" smtClean="0"/>
              <a:t>계</a:t>
            </a:r>
            <a:r>
              <a:rPr lang="en-US" altLang="ko-KR" dirty="0" smtClean="0"/>
              <a:t>21:2) </a:t>
            </a:r>
          </a:p>
          <a:p>
            <a:pPr lvl="2"/>
            <a:r>
              <a:rPr lang="ko-KR" altLang="en-US" dirty="0" smtClean="0"/>
              <a:t>그리스도의 편지로서의 교회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고후</a:t>
            </a:r>
            <a:r>
              <a:rPr lang="ko-KR" altLang="en-US" dirty="0" smtClean="0"/>
              <a:t> </a:t>
            </a:r>
            <a:r>
              <a:rPr lang="en-US" altLang="ko-KR" dirty="0" smtClean="0"/>
              <a:t>3:2-3) </a:t>
            </a:r>
          </a:p>
          <a:p>
            <a:r>
              <a:rPr lang="ko-KR" altLang="en-US" dirty="0" smtClean="0"/>
              <a:t>그리스도와 교회의 관계</a:t>
            </a:r>
            <a:endParaRPr lang="en-US" altLang="ko-KR" dirty="0"/>
          </a:p>
          <a:p>
            <a:pPr lvl="1"/>
            <a:r>
              <a:rPr lang="ko-KR" altLang="en-US" dirty="0" smtClean="0"/>
              <a:t>기계적 관계가 아니라 살아있는 유기체적 관계</a:t>
            </a:r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0336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하나의 교회</a:t>
            </a:r>
            <a:endParaRPr lang="ko-KR" alt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975" y="1624695"/>
            <a:ext cx="7616825" cy="4476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0046505"/>
      </p:ext>
    </p:extLst>
  </p:cSld>
  <p:clrMapOvr>
    <a:masterClrMapping/>
  </p:clrMapOvr>
</p:sld>
</file>

<file path=ppt/theme/theme1.xml><?xml version="1.0" encoding="utf-8"?>
<a:theme xmlns:a="http://schemas.openxmlformats.org/drawingml/2006/main" name="New_Korea01">
  <a:themeElements>
    <a:clrScheme name="Korea01">
      <a:dk1>
        <a:srgbClr val="000000"/>
      </a:dk1>
      <a:lt1>
        <a:srgbClr val="FFFFFF"/>
      </a:lt1>
      <a:dk2>
        <a:srgbClr val="003366"/>
      </a:dk2>
      <a:lt2>
        <a:srgbClr val="F5F1D7"/>
      </a:lt2>
      <a:accent1>
        <a:srgbClr val="B2B2B2"/>
      </a:accent1>
      <a:accent2>
        <a:srgbClr val="C6BE5A"/>
      </a:accent2>
      <a:accent3>
        <a:srgbClr val="84AA4B"/>
      </a:accent3>
      <a:accent4>
        <a:srgbClr val="CB6B23"/>
      </a:accent4>
      <a:accent5>
        <a:srgbClr val="8A6EB2"/>
      </a:accent5>
      <a:accent6>
        <a:srgbClr val="4AA3AC"/>
      </a:accent6>
      <a:hlink>
        <a:srgbClr val="0FD2D7"/>
      </a:hlink>
      <a:folHlink>
        <a:srgbClr val="FF0066"/>
      </a:folHlink>
    </a:clrScheme>
    <a:fontScheme name="Korea01">
      <a:majorFont>
        <a:latin typeface="Calisto MT"/>
        <a:ea typeface=""/>
        <a:cs typeface=""/>
      </a:majorFont>
      <a:minorFont>
        <a:latin typeface="Constantia"/>
        <a:ea typeface=""/>
        <a:cs typeface=""/>
      </a:minorFont>
    </a:fontScheme>
    <a:fmtScheme name="Korea0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35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35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8100000" algn="b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translucentPowder">
            <a:bevelT w="38100" h="38100" prst="slope"/>
          </a:sp3d>
        </a:effectStyle>
        <a:effectStyle>
          <a:effectLst>
            <a:outerShdw blurRad="50800" dist="25400" dir="2700000" algn="b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8000000"/>
            </a:lightRig>
          </a:scene3d>
          <a:sp3d prstMaterial="flat">
            <a:bevelT w="31750" h="63500" prst="slope"/>
          </a:sp3d>
        </a:effectStyle>
        <a:effectStyle>
          <a:effectLst>
            <a:outerShdw blurRad="38100" dist="38100" dir="2700000" algn="bl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6200000"/>
            </a:lightRig>
          </a:scene3d>
          <a:sp3d prstMaterial="flat">
            <a:bevelT w="57150" h="114300" prst="slop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90000"/>
              </a:schemeClr>
            </a:gs>
            <a:gs pos="100000">
              <a:schemeClr val="phClr">
                <a:shade val="90000"/>
                <a:satMod val="100000"/>
                <a:lumMod val="80000"/>
              </a:schemeClr>
            </a:gs>
          </a:gsLst>
          <a:lin ang="10800000" scaled="1"/>
        </a:gradFill>
        <a:gradFill rotWithShape="1">
          <a:gsLst>
            <a:gs pos="22000">
              <a:schemeClr val="phClr">
                <a:tint val="100000"/>
                <a:shade val="60000"/>
                <a:satMod val="170000"/>
              </a:schemeClr>
            </a:gs>
            <a:gs pos="100000">
              <a:schemeClr val="phClr">
                <a:tint val="95000"/>
                <a:shade val="100000"/>
                <a:satMod val="130000"/>
                <a:lumMod val="130000"/>
              </a:schemeClr>
            </a:gs>
          </a:gsLst>
          <a:lin ang="27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매듭 테마</Template>
  <TotalTime>182</TotalTime>
  <Words>527</Words>
  <Application>Microsoft Office PowerPoint</Application>
  <PresentationFormat>화면 슬라이드 쇼(4:3)</PresentationFormat>
  <Paragraphs>61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New_Korea01</vt:lpstr>
      <vt:lpstr>주제해설: 교  회</vt:lpstr>
      <vt:lpstr>존 웨슬리/감리교의 구원론</vt:lpstr>
      <vt:lpstr>감리교도의 신앙생활</vt:lpstr>
      <vt:lpstr>감리회 신앙고백</vt:lpstr>
      <vt:lpstr>감리교는 무엇을 믿는가? -감리회 신앙고백 해설-</vt:lpstr>
      <vt:lpstr>교회의 본질</vt:lpstr>
      <vt:lpstr>감리교 신앙고백</vt:lpstr>
      <vt:lpstr>그리스도의 몸인 교회</vt:lpstr>
      <vt:lpstr>하나의 교회</vt:lpstr>
      <vt:lpstr>하나의 교회</vt:lpstr>
      <vt:lpstr>감리교의 교회론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교 회</dc:title>
  <dc:creator>CSL</dc:creator>
  <cp:lastModifiedBy>임기선</cp:lastModifiedBy>
  <cp:revision>10</cp:revision>
  <dcterms:created xsi:type="dcterms:W3CDTF">2015-05-10T10:41:33Z</dcterms:created>
  <dcterms:modified xsi:type="dcterms:W3CDTF">2015-06-03T07:44:56Z</dcterms:modified>
</cp:coreProperties>
</file>